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  <p:sldMasterId id="2147483723" r:id="rId2"/>
    <p:sldMasterId id="2147483727" r:id="rId3"/>
    <p:sldMasterId id="2147483731" r:id="rId4"/>
  </p:sldMasterIdLst>
  <p:notesMasterIdLst>
    <p:notesMasterId r:id="rId14"/>
  </p:notesMasterIdLst>
  <p:handoutMasterIdLst>
    <p:handoutMasterId r:id="rId15"/>
  </p:handoutMasterIdLst>
  <p:sldIdLst>
    <p:sldId id="256" r:id="rId5"/>
    <p:sldId id="337" r:id="rId6"/>
    <p:sldId id="340" r:id="rId7"/>
    <p:sldId id="341" r:id="rId8"/>
    <p:sldId id="343" r:id="rId9"/>
    <p:sldId id="344" r:id="rId10"/>
    <p:sldId id="345" r:id="rId11"/>
    <p:sldId id="342" r:id="rId12"/>
    <p:sldId id="281" r:id="rId13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3869" userDrawn="1">
          <p15:clr>
            <a:srgbClr val="A4A3A4"/>
          </p15:clr>
        </p15:guide>
        <p15:guide id="3" pos="460" userDrawn="1">
          <p15:clr>
            <a:srgbClr val="A4A3A4"/>
          </p15:clr>
        </p15:guide>
        <p15:guide id="4" pos="71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anca" initials="B" lastIdx="2" clrIdx="0">
    <p:extLst>
      <p:ext uri="{19B8F6BF-5375-455C-9EA6-DF929625EA0E}">
        <p15:presenceInfo xmlns:p15="http://schemas.microsoft.com/office/powerpoint/2012/main" userId="1b982cc109036c2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0F"/>
    <a:srgbClr val="000000"/>
    <a:srgbClr val="EB7D75"/>
    <a:srgbClr val="F2976E"/>
    <a:srgbClr val="F0F5F7"/>
    <a:srgbClr val="A6A6A6"/>
    <a:srgbClr val="ABD9AE"/>
    <a:srgbClr val="BDE3FF"/>
    <a:srgbClr val="DCC5ED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5775" autoAdjust="0"/>
  </p:normalViewPr>
  <p:slideViewPr>
    <p:cSldViewPr snapToGrid="0" snapToObjects="1">
      <p:cViewPr varScale="1">
        <p:scale>
          <a:sx n="107" d="100"/>
          <a:sy n="107" d="100"/>
        </p:scale>
        <p:origin x="858" y="102"/>
      </p:cViewPr>
      <p:guideLst>
        <p:guide orient="horz" pos="890"/>
        <p:guide orient="horz" pos="3869"/>
        <p:guide pos="460"/>
        <p:guide pos="7155"/>
      </p:guideLst>
    </p:cSldViewPr>
  </p:slideViewPr>
  <p:outlineViewPr>
    <p:cViewPr>
      <p:scale>
        <a:sx n="33" d="100"/>
        <a:sy n="33" d="100"/>
      </p:scale>
      <p:origin x="36" y="487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288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2937" y="9722882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08.10.2025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3076363" y="9721106"/>
            <a:ext cx="944931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170" y="390752"/>
            <a:ext cx="1432529" cy="3428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937" y="9721105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08.10.2025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282575" y="695325"/>
            <a:ext cx="7664450" cy="4311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92828" y="5117307"/>
            <a:ext cx="5316219" cy="4349710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76363" y="9721105"/>
            <a:ext cx="944931" cy="513508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695325"/>
            <a:ext cx="7664450" cy="4311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530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282575" y="695325"/>
            <a:ext cx="7664450" cy="4311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4591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20000" y="1270002"/>
            <a:ext cx="10638035" cy="1054449"/>
          </a:xfrm>
        </p:spPr>
        <p:txBody>
          <a:bodyPr anchor="b" anchorCtr="0"/>
          <a:lstStyle>
            <a:lvl1pPr>
              <a:lnSpc>
                <a:spcPts val="3000"/>
              </a:lnSpc>
              <a:defRPr sz="27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720000" y="2414802"/>
            <a:ext cx="10638035" cy="1853851"/>
          </a:xfrm>
        </p:spPr>
        <p:txBody>
          <a:bodyPr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25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719668" y="5588000"/>
            <a:ext cx="4563533" cy="554038"/>
          </a:xfrm>
        </p:spPr>
        <p:txBody>
          <a:bodyPr anchor="b" anchorCtr="0"/>
          <a:lstStyle>
            <a:lvl1pPr marL="0" indent="0">
              <a:lnSpc>
                <a:spcPts val="1350"/>
              </a:lnSpc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" y="185677"/>
            <a:ext cx="2563891" cy="8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4628"/>
            <a:ext cx="10562167" cy="1480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3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Arial </a:t>
            </a:r>
            <a:r>
              <a:rPr lang="de-AT" dirty="0" err="1"/>
              <a:t>Bold</a:t>
            </a:r>
            <a:r>
              <a:rPr lang="de-AT" dirty="0"/>
              <a:t> 44 </a:t>
            </a:r>
            <a:r>
              <a:rPr lang="de-AT" dirty="0" err="1"/>
              <a:t>white</a:t>
            </a:r>
            <a:r>
              <a:rPr lang="de-AT" dirty="0"/>
              <a:t> Regular</a:t>
            </a:r>
          </a:p>
          <a:p>
            <a:pPr lvl="0"/>
            <a:r>
              <a:rPr lang="de-AT" dirty="0"/>
              <a:t>2. Headline</a:t>
            </a:r>
          </a:p>
        </p:txBody>
      </p:sp>
    </p:spTree>
    <p:extLst>
      <p:ext uri="{BB962C8B-B14F-4D97-AF65-F5344CB8AC3E}">
        <p14:creationId xmlns:p14="http://schemas.microsoft.com/office/powerpoint/2010/main" val="31767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llustration FRE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453" y="549633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825" b="1" u="none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1829777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blicks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6453" y="549633"/>
            <a:ext cx="5287433" cy="31415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825" b="1" u="none" baseline="0">
                <a:solidFill>
                  <a:srgbClr val="00377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dirty="0" err="1"/>
              <a:t>aws</a:t>
            </a:r>
            <a:r>
              <a:rPr lang="de-DE" dirty="0"/>
              <a:t> Produkttitel</a:t>
            </a:r>
          </a:p>
        </p:txBody>
      </p:sp>
    </p:spTree>
    <p:extLst>
      <p:ext uri="{BB962C8B-B14F-4D97-AF65-F5344CB8AC3E}">
        <p14:creationId xmlns:p14="http://schemas.microsoft.com/office/powerpoint/2010/main" val="262590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" name="Textplatzhalter 35"/>
          <p:cNvSpPr txBox="1">
            <a:spLocks/>
          </p:cNvSpPr>
          <p:nvPr userDrawn="1"/>
        </p:nvSpPr>
        <p:spPr>
          <a:xfrm>
            <a:off x="817036" y="6491290"/>
            <a:ext cx="9680785" cy="224771"/>
          </a:xfrm>
          <a:prstGeom prst="rect">
            <a:avLst/>
          </a:prstGeom>
          <a:ln>
            <a:noFill/>
          </a:ln>
        </p:spPr>
        <p:txBody>
          <a:bodyPr vert="horz" lIns="0" tIns="0" rIns="0" bIns="0" anchor="t" anchorCtr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kern="1200" baseline="0">
                <a:solidFill>
                  <a:srgbClr val="04174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AT" sz="675" dirty="0">
                <a:ln>
                  <a:noFill/>
                </a:ln>
                <a:solidFill>
                  <a:schemeClr val="bg1"/>
                </a:solidFill>
              </a:rPr>
              <a:t>Marcus Dexinger</a:t>
            </a:r>
            <a:r>
              <a:rPr lang="de-AT" sz="675" baseline="0" dirty="0">
                <a:ln>
                  <a:noFill/>
                </a:ln>
                <a:solidFill>
                  <a:schemeClr val="bg1"/>
                </a:solidFill>
              </a:rPr>
              <a:t>  </a:t>
            </a:r>
            <a:r>
              <a:rPr lang="de-AT" sz="675" dirty="0">
                <a:ln>
                  <a:noFill/>
                </a:ln>
                <a:solidFill>
                  <a:schemeClr val="bg1"/>
                </a:solidFill>
              </a:rPr>
              <a:t>|</a:t>
            </a:r>
            <a:r>
              <a:rPr lang="de-AT" sz="675" baseline="0" dirty="0">
                <a:ln>
                  <a:noFill/>
                </a:ln>
                <a:solidFill>
                  <a:schemeClr val="bg1"/>
                </a:solidFill>
              </a:rPr>
              <a:t>  </a:t>
            </a:r>
            <a:r>
              <a:rPr lang="de-AT" sz="675" dirty="0">
                <a:ln>
                  <a:noFill/>
                </a:ln>
                <a:solidFill>
                  <a:schemeClr val="bg1"/>
                </a:solidFill>
              </a:rPr>
              <a:t>Mai 2017</a:t>
            </a:r>
            <a:endParaRPr lang="de-DE" sz="675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4" y="3433766"/>
            <a:ext cx="10541001" cy="200977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>
              <a:defRPr sz="3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Arial Fett 44 </a:t>
            </a:r>
            <a:r>
              <a:rPr lang="de-AT" dirty="0" err="1"/>
              <a:t>weiss</a:t>
            </a:r>
            <a:endParaRPr lang="de-AT" dirty="0"/>
          </a:p>
          <a:p>
            <a:pPr lvl="0"/>
            <a:r>
              <a:rPr lang="de-AT" dirty="0"/>
              <a:t>Arial 44 hellblau</a:t>
            </a:r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8048316" y="368300"/>
            <a:ext cx="4320000" cy="3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7" descr="aws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449" y="1670066"/>
            <a:ext cx="2880000" cy="6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37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" name="Textplatzhalter 35"/>
          <p:cNvSpPr txBox="1">
            <a:spLocks/>
          </p:cNvSpPr>
          <p:nvPr userDrawn="1"/>
        </p:nvSpPr>
        <p:spPr>
          <a:xfrm>
            <a:off x="817036" y="6491290"/>
            <a:ext cx="9680785" cy="224771"/>
          </a:xfrm>
          <a:prstGeom prst="rect">
            <a:avLst/>
          </a:prstGeom>
          <a:ln>
            <a:noFill/>
          </a:ln>
        </p:spPr>
        <p:txBody>
          <a:bodyPr vert="horz" lIns="0" tIns="0" rIns="0" bIns="0" anchor="t" anchorCtr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kern="1200" baseline="0">
                <a:solidFill>
                  <a:srgbClr val="04174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AT" sz="675" dirty="0">
                <a:ln>
                  <a:noFill/>
                </a:ln>
                <a:solidFill>
                  <a:schemeClr val="bg1"/>
                </a:solidFill>
              </a:rPr>
              <a:t>Titel des Vortrags  |  Name de Vortragenden </a:t>
            </a:r>
            <a:r>
              <a:rPr lang="de-AT" sz="675" baseline="0" dirty="0">
                <a:ln>
                  <a:noFill/>
                </a:ln>
                <a:solidFill>
                  <a:schemeClr val="bg1"/>
                </a:solidFill>
              </a:rPr>
              <a:t> </a:t>
            </a:r>
            <a:r>
              <a:rPr lang="de-AT" sz="675" dirty="0">
                <a:ln>
                  <a:noFill/>
                </a:ln>
                <a:solidFill>
                  <a:schemeClr val="bg1"/>
                </a:solidFill>
              </a:rPr>
              <a:t>|  Seite </a:t>
            </a:r>
            <a:fld id="{58321080-53F8-5341-9F63-369F9D6D606E}" type="slidenum">
              <a:rPr lang="de-DE" sz="675" smtClean="0">
                <a:ln>
                  <a:noFill/>
                </a:ln>
                <a:solidFill>
                  <a:schemeClr val="bg1"/>
                </a:solidFill>
              </a:rPr>
              <a:pPr marL="0" marR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‹Nr.›</a:t>
            </a:fld>
            <a:endParaRPr lang="de-DE" sz="675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2" name="Bild 1" descr="aws_gross_ba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1200" y="368300"/>
            <a:ext cx="768000" cy="576000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8546355" y="500529"/>
            <a:ext cx="1962284" cy="276999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r"/>
            <a:r>
              <a:rPr lang="de-DE" sz="750" dirty="0" err="1">
                <a:solidFill>
                  <a:schemeClr val="bg1"/>
                </a:solidFill>
              </a:rPr>
              <a:t>austria</a:t>
            </a:r>
            <a:r>
              <a:rPr lang="de-DE" sz="750" dirty="0">
                <a:solidFill>
                  <a:schemeClr val="bg1"/>
                </a:solidFill>
              </a:rPr>
              <a:t> </a:t>
            </a:r>
            <a:r>
              <a:rPr lang="de-DE" sz="750" dirty="0" err="1">
                <a:solidFill>
                  <a:schemeClr val="bg1"/>
                </a:solidFill>
              </a:rPr>
              <a:t>wirtschaftsservice</a:t>
            </a:r>
            <a:endParaRPr lang="de-DE" sz="750" dirty="0">
              <a:solidFill>
                <a:schemeClr val="bg1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131613" y="1444625"/>
            <a:ext cx="6601755" cy="3508334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lnSpc>
                <a:spcPct val="110000"/>
              </a:lnSpc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Platz für ein Zitat in Arial Regular 28 mit mehreren Zeilen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– Name</a:t>
            </a:r>
          </a:p>
        </p:txBody>
      </p:sp>
      <p:pic>
        <p:nvPicPr>
          <p:cNvPr id="5" name="Bild 4" descr="aws_gaensefuesschen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477"/>
          <a:stretch/>
        </p:blipFill>
        <p:spPr>
          <a:xfrm>
            <a:off x="6006352" y="5055633"/>
            <a:ext cx="3360000" cy="18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7" name="Oval 6"/>
          <p:cNvSpPr>
            <a:spLocks noChangeAspect="1"/>
          </p:cNvSpPr>
          <p:nvPr userDrawn="1"/>
        </p:nvSpPr>
        <p:spPr>
          <a:xfrm>
            <a:off x="7341955" y="-175985"/>
            <a:ext cx="4320000" cy="32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7" descr="aws_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088" y="1125781"/>
            <a:ext cx="2880000" cy="634349"/>
          </a:xfrm>
          <a:prstGeom prst="rect">
            <a:avLst/>
          </a:prstGeom>
        </p:spPr>
      </p:pic>
      <p:sp>
        <p:nvSpPr>
          <p:cNvPr id="9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1" y="4076229"/>
            <a:ext cx="3840000" cy="2024249"/>
          </a:xfrm>
          <a:prstGeom prst="rect">
            <a:avLst/>
          </a:prstGeom>
        </p:spPr>
        <p:txBody>
          <a:bodyPr vert="horz" lIns="0" tIns="0" rIns="0" bIns="0" numCol="1" anchor="t" anchorCtr="0"/>
          <a:lstStyle>
            <a:lvl1pPr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Austria Wirtschaftsservice Gesellschaft mbH</a:t>
            </a:r>
          </a:p>
          <a:p>
            <a:pPr lvl="0"/>
            <a:r>
              <a:rPr lang="de-AT" dirty="0" err="1"/>
              <a:t>Walcherstraße</a:t>
            </a:r>
            <a:r>
              <a:rPr lang="de-AT" dirty="0"/>
              <a:t> 11A, 1120 Wien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T +43 1 50175 –0</a:t>
            </a:r>
          </a:p>
          <a:p>
            <a:pPr lvl="0"/>
            <a:r>
              <a:rPr lang="de-AT" dirty="0"/>
              <a:t>E gruenden@aws.at   </a:t>
            </a:r>
          </a:p>
          <a:p>
            <a:pPr lvl="0"/>
            <a:endParaRPr lang="de-AT" dirty="0"/>
          </a:p>
          <a:p>
            <a:pPr lvl="0"/>
            <a:r>
              <a:rPr lang="de-AT" dirty="0"/>
              <a:t>www.aws.at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129583" y="4073514"/>
            <a:ext cx="2880000" cy="2009494"/>
          </a:xfrm>
          <a:prstGeom prst="rect">
            <a:avLst/>
          </a:prstGeom>
        </p:spPr>
        <p:txBody>
          <a:bodyPr vert="horz" lIns="0" tIns="0" rIns="0" bIns="0" numCol="1" anchor="t" anchorCtr="0"/>
          <a:lstStyle>
            <a:lvl1pPr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Max Mustermann</a:t>
            </a:r>
          </a:p>
          <a:p>
            <a:pPr lvl="0"/>
            <a:r>
              <a:rPr lang="de-AT" dirty="0"/>
              <a:t>Funktion in der </a:t>
            </a:r>
            <a:r>
              <a:rPr lang="de-AT" dirty="0" err="1"/>
              <a:t>aws</a:t>
            </a:r>
            <a:endParaRPr lang="de-AT" dirty="0"/>
          </a:p>
          <a:p>
            <a:pPr lvl="0"/>
            <a:endParaRPr lang="de-AT" dirty="0"/>
          </a:p>
          <a:p>
            <a:pPr lvl="0"/>
            <a:r>
              <a:rPr lang="de-AT" dirty="0"/>
              <a:t>T +43 1 50175 –0</a:t>
            </a:r>
          </a:p>
          <a:p>
            <a:pPr lvl="0"/>
            <a:r>
              <a:rPr lang="de-AT" dirty="0"/>
              <a:t>E max.mustermann@aws.at   </a:t>
            </a:r>
          </a:p>
          <a:p>
            <a:pPr lvl="0"/>
            <a:endParaRPr lang="de-AT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478033" y="4073514"/>
            <a:ext cx="2880000" cy="2009494"/>
          </a:xfrm>
          <a:prstGeom prst="rect">
            <a:avLst/>
          </a:prstGeom>
        </p:spPr>
        <p:txBody>
          <a:bodyPr vert="horz" lIns="0" tIns="0" rIns="0" bIns="0" numCol="1" anchor="t" anchorCtr="0"/>
          <a:lstStyle>
            <a:lvl1pPr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AT" dirty="0"/>
              <a:t>Max Mustermann</a:t>
            </a:r>
          </a:p>
          <a:p>
            <a:pPr lvl="0"/>
            <a:r>
              <a:rPr lang="de-AT" dirty="0"/>
              <a:t>Funktion in der </a:t>
            </a:r>
            <a:r>
              <a:rPr lang="de-AT" dirty="0" err="1"/>
              <a:t>aws</a:t>
            </a:r>
            <a:endParaRPr lang="de-AT" dirty="0"/>
          </a:p>
          <a:p>
            <a:pPr lvl="0"/>
            <a:endParaRPr lang="de-AT" dirty="0"/>
          </a:p>
          <a:p>
            <a:pPr lvl="0"/>
            <a:r>
              <a:rPr lang="de-AT" dirty="0"/>
              <a:t>T +43 1 50175 –0</a:t>
            </a:r>
          </a:p>
          <a:p>
            <a:pPr lvl="0"/>
            <a:r>
              <a:rPr lang="de-AT" dirty="0"/>
              <a:t>E max.mustermann@aws.at   </a:t>
            </a:r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275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719669" y="2077200"/>
            <a:ext cx="10638367" cy="392271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272004" y="6387002"/>
            <a:ext cx="1086029" cy="266700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2" y="1316048"/>
            <a:ext cx="10638033" cy="82945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19669" y="2075650"/>
            <a:ext cx="10638367" cy="4066391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719669" y="2077200"/>
            <a:ext cx="5084233" cy="4064838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6274833" y="2077200"/>
            <a:ext cx="5083200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720002" y="2077200"/>
            <a:ext cx="5118100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6239935" y="2077200"/>
            <a:ext cx="5118100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9" y="2077200"/>
            <a:ext cx="10638367" cy="4064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19999" y="1266452"/>
            <a:ext cx="7185600" cy="1117613"/>
          </a:xfrm>
        </p:spPr>
        <p:txBody>
          <a:bodyPr/>
          <a:lstStyle>
            <a:lvl1pPr>
              <a:lnSpc>
                <a:spcPts val="3000"/>
              </a:lnSpc>
              <a:defRPr sz="225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719667" y="4857750"/>
            <a:ext cx="4564800" cy="1284288"/>
          </a:xfrm>
        </p:spPr>
        <p:txBody>
          <a:bodyPr anchor="b" anchorCtr="0"/>
          <a:lstStyle>
            <a:lvl1pPr marL="0" indent="0">
              <a:lnSpc>
                <a:spcPts val="1350"/>
              </a:lnSpc>
              <a:spcAft>
                <a:spcPts val="0"/>
              </a:spcAft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4628"/>
            <a:ext cx="10562167" cy="1480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3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Arial </a:t>
            </a:r>
            <a:r>
              <a:rPr lang="de-AT" dirty="0" err="1"/>
              <a:t>Bold</a:t>
            </a:r>
            <a:r>
              <a:rPr lang="de-AT" dirty="0"/>
              <a:t> 44 </a:t>
            </a:r>
            <a:r>
              <a:rPr lang="de-AT" dirty="0" err="1"/>
              <a:t>white</a:t>
            </a:r>
            <a:endParaRPr lang="de-AT" dirty="0"/>
          </a:p>
          <a:p>
            <a:pPr lvl="0"/>
            <a:r>
              <a:rPr lang="de-AT" dirty="0"/>
              <a:t>2. Headline Arial 44 Hellblau!</a:t>
            </a:r>
          </a:p>
        </p:txBody>
      </p:sp>
    </p:spTree>
    <p:extLst>
      <p:ext uri="{BB962C8B-B14F-4D97-AF65-F5344CB8AC3E}">
        <p14:creationId xmlns:p14="http://schemas.microsoft.com/office/powerpoint/2010/main" val="26176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Förder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pfeile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38" b="31400"/>
          <a:stretch/>
        </p:blipFill>
        <p:spPr>
          <a:xfrm>
            <a:off x="-1" y="1543053"/>
            <a:ext cx="9908732" cy="5314951"/>
          </a:xfrm>
          <a:prstGeom prst="rect">
            <a:avLst/>
          </a:prstGeom>
        </p:spPr>
      </p:pic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17035" y="1447286"/>
            <a:ext cx="10562167" cy="14803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33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AT" dirty="0"/>
              <a:t>Arial </a:t>
            </a:r>
            <a:r>
              <a:rPr lang="de-AT" dirty="0" err="1"/>
              <a:t>Bold</a:t>
            </a:r>
            <a:r>
              <a:rPr lang="de-AT" dirty="0"/>
              <a:t> 44 </a:t>
            </a:r>
            <a:r>
              <a:rPr lang="de-AT" dirty="0" err="1"/>
              <a:t>white</a:t>
            </a:r>
            <a:endParaRPr lang="de-AT" dirty="0"/>
          </a:p>
          <a:p>
            <a:pPr lvl="0"/>
            <a:r>
              <a:rPr lang="de-AT" dirty="0"/>
              <a:t>2. Headline Regular Blue!</a:t>
            </a:r>
          </a:p>
        </p:txBody>
      </p:sp>
    </p:spTree>
    <p:extLst>
      <p:ext uri="{BB962C8B-B14F-4D97-AF65-F5344CB8AC3E}">
        <p14:creationId xmlns:p14="http://schemas.microsoft.com/office/powerpoint/2010/main" val="243911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3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2" y="1317628"/>
            <a:ext cx="10638033" cy="829455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2" y="2075870"/>
            <a:ext cx="10638033" cy="40661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720000" y="6387002"/>
            <a:ext cx="9167888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AT"/>
              <a:t>Präsentationstitel</a:t>
            </a:r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10077601" y="6387002"/>
            <a:ext cx="1280432" cy="266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" y="185677"/>
            <a:ext cx="2563891" cy="8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</p:sldLayoutIdLst>
  <p:hf hdr="0" dt="0"/>
  <p:txStyles>
    <p:titleStyle>
      <a:lvl1pPr algn="l" defTabSz="685800" rtl="0" eaLnBrk="1" latinLnBrk="0" hangingPunct="1">
        <a:lnSpc>
          <a:spcPts val="2250"/>
        </a:lnSpc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9000" marR="0" indent="-189000" algn="l" defTabSz="685800" rtl="0" eaLnBrk="1" fontAlgn="auto" latinLnBrk="0" hangingPunct="1">
        <a:lnSpc>
          <a:spcPts val="1800"/>
        </a:lnSpc>
        <a:spcBef>
          <a:spcPts val="0"/>
        </a:spcBef>
        <a:spcAft>
          <a:spcPts val="1069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35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378000" marR="0" indent="-189000" algn="l" defTabSz="685800" rtl="0" eaLnBrk="1" fontAlgn="auto" latinLnBrk="0" hangingPunct="1">
        <a:lnSpc>
          <a:spcPts val="1800"/>
        </a:lnSpc>
        <a:spcBef>
          <a:spcPts val="0"/>
        </a:spcBef>
        <a:spcAft>
          <a:spcPts val="1069"/>
        </a:spcAft>
        <a:buClrTx/>
        <a:buSzTx/>
        <a:buFont typeface="Corbel" panose="020B0503020204020204" pitchFamily="34" charset="0"/>
        <a:buChar char="−"/>
        <a:tabLst/>
        <a:defRPr sz="135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567000" indent="-189000" algn="l" defTabSz="685800" rtl="0" eaLnBrk="1" latinLnBrk="0" hangingPunct="1">
        <a:lnSpc>
          <a:spcPts val="1800"/>
        </a:lnSpc>
        <a:spcBef>
          <a:spcPts val="0"/>
        </a:spcBef>
        <a:spcAft>
          <a:spcPts val="1069"/>
        </a:spcAft>
        <a:buClr>
          <a:schemeClr val="tx2"/>
        </a:buClr>
        <a:buFont typeface="Arial" pitchFamily="34" charset="0"/>
        <a:buChar char="•"/>
        <a:defRPr sz="135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Font typeface="Arial" pitchFamily="34" charset="0"/>
        <a:buChar char="–"/>
        <a:defRPr sz="135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00"/>
        </a:spcBef>
        <a:buClr>
          <a:schemeClr val="tx2"/>
        </a:buClr>
        <a:buFont typeface="Arial" pitchFamily="34" charset="0"/>
        <a:buChar char="»"/>
        <a:defRPr sz="135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rgbClr val="000090"/>
              </a:solidFill>
            </a:endParaRPr>
          </a:p>
        </p:txBody>
      </p:sp>
      <p:pic>
        <p:nvPicPr>
          <p:cNvPr id="5" name="Bild 4" descr="Logo_weis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71" y="367449"/>
            <a:ext cx="309676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9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Logo_blau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71" y="368300"/>
            <a:ext cx="309676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1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hf sldNum="0"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13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pos="7167" userDrawn="1">
          <p15:clr>
            <a:srgbClr val="F26B43"/>
          </p15:clr>
        </p15:guide>
        <p15:guide id="6" pos="51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226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6" name="Textplatzhalter 35"/>
          <p:cNvSpPr txBox="1">
            <a:spLocks/>
          </p:cNvSpPr>
          <p:nvPr userDrawn="1"/>
        </p:nvSpPr>
        <p:spPr>
          <a:xfrm>
            <a:off x="817035" y="6491290"/>
            <a:ext cx="10562167" cy="22477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1000" kern="1200" baseline="0">
                <a:solidFill>
                  <a:srgbClr val="04174C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AT" sz="675" dirty="0">
                <a:solidFill>
                  <a:schemeClr val="bg1"/>
                </a:solidFill>
              </a:rPr>
              <a:t>Titel des Vortrags | Name des Vortragenden</a:t>
            </a:r>
            <a:r>
              <a:rPr lang="de-AT" sz="675" baseline="0" dirty="0">
                <a:solidFill>
                  <a:schemeClr val="bg1"/>
                </a:solidFill>
              </a:rPr>
              <a:t> </a:t>
            </a:r>
            <a:r>
              <a:rPr lang="de-AT" sz="675" dirty="0">
                <a:solidFill>
                  <a:schemeClr val="bg1"/>
                </a:solidFill>
              </a:rPr>
              <a:t>| Seite </a:t>
            </a:r>
            <a:fld id="{58321080-53F8-5341-9F63-369F9D6D606E}" type="slidenum">
              <a:rPr lang="de-DE" sz="675" smtClean="0">
                <a:solidFill>
                  <a:schemeClr val="bg1"/>
                </a:solidFill>
              </a:rPr>
              <a:pPr marL="0" marR="0" indent="0" algn="l" defTabSz="3429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‹Nr.›</a:t>
            </a:fld>
            <a:endParaRPr lang="de-DE" sz="675" dirty="0">
              <a:solidFill>
                <a:schemeClr val="bg1"/>
              </a:solidFill>
            </a:endParaRPr>
          </a:p>
        </p:txBody>
      </p:sp>
      <p:pic>
        <p:nvPicPr>
          <p:cNvPr id="8" name="Bild 7" descr="Logo_weis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71" y="367449"/>
            <a:ext cx="3096768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9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sldNum="0" hdr="0" dt="0"/>
  <p:txStyles>
    <p:titleStyle>
      <a:lvl1pPr algn="l" defTabSz="342900" rtl="0" eaLnBrk="1" latinLnBrk="0" hangingPunct="1">
        <a:spcBef>
          <a:spcPct val="0"/>
        </a:spcBef>
        <a:buNone/>
        <a:defRPr sz="75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750" kern="1200" baseline="0">
          <a:solidFill>
            <a:srgbClr val="04174C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fg.at/leuchttuerme-waermewende-2024" TargetMode="External"/><Relationship Id="rId3" Type="http://schemas.openxmlformats.org/officeDocument/2006/relationships/hyperlink" Target="https://klimaneutralestadt.at/resources/pdf/230925_Innovationsradar_mitLegende.pdf" TargetMode="External"/><Relationship Id="rId7" Type="http://schemas.openxmlformats.org/officeDocument/2006/relationships/hyperlink" Target="https://www.ffg.at/2-ausschreibung-fti-kreislaufwirtschaft" TargetMode="External"/><Relationship Id="rId2" Type="http://schemas.openxmlformats.org/officeDocument/2006/relationships/hyperlink" Target="https://nachhaltigwirtschaften.at/de/publikationen/umsetzungsplan-kns-bauforschung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ws.at/aws-buildings-tomorrow/" TargetMode="External"/><Relationship Id="rId5" Type="http://schemas.openxmlformats.org/officeDocument/2006/relationships/hyperlink" Target="https://www.ffg.at/tiks/AS2025" TargetMode="External"/><Relationship Id="rId4" Type="http://schemas.openxmlformats.org/officeDocument/2006/relationships/hyperlink" Target="https://www.bmimi.gv.at/themen/innovation/publikationen/energieumwelttechnologie/gebaeudereport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s.warmuth@bmimi.gv.a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sz="1400" dirty="0"/>
              <a:t>8. Oktober 2025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48442232-7991-7408-5B95-E1C1387B7D80}"/>
              </a:ext>
            </a:extLst>
          </p:cNvPr>
          <p:cNvSpPr txBox="1">
            <a:spLocks/>
          </p:cNvSpPr>
          <p:nvPr/>
        </p:nvSpPr>
        <p:spPr>
          <a:xfrm>
            <a:off x="421532" y="4563395"/>
            <a:ext cx="5698941" cy="115177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l" defTabSz="6858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>
              <a:lnSpc>
                <a:spcPct val="100000"/>
              </a:lnSpc>
            </a:pPr>
            <a:r>
              <a:rPr lang="de-DE" sz="3200" dirty="0">
                <a:solidFill>
                  <a:srgbClr val="E6320F"/>
                </a:solidFill>
              </a:rPr>
              <a:t>Umsetzungsplan </a:t>
            </a:r>
            <a:br>
              <a:rPr lang="de-DE" sz="3200" dirty="0">
                <a:solidFill>
                  <a:srgbClr val="E6320F"/>
                </a:solidFill>
              </a:rPr>
            </a:br>
            <a:r>
              <a:rPr lang="de-DE" sz="3200" dirty="0">
                <a:solidFill>
                  <a:srgbClr val="E6320F"/>
                </a:solidFill>
              </a:rPr>
              <a:t>FTI-Schwerpunkt KNS</a:t>
            </a:r>
            <a:br>
              <a:rPr lang="de-DE" sz="3200" dirty="0">
                <a:solidFill>
                  <a:srgbClr val="E6320F"/>
                </a:solidFill>
              </a:rPr>
            </a:br>
            <a:r>
              <a:rPr lang="de-DE" sz="3200" dirty="0">
                <a:solidFill>
                  <a:srgbClr val="E6320F"/>
                </a:solidFill>
              </a:rPr>
              <a:t>Teil Bauforschung</a:t>
            </a:r>
            <a:br>
              <a:rPr lang="de-DE" sz="3200" dirty="0">
                <a:solidFill>
                  <a:srgbClr val="E6320F"/>
                </a:solidFill>
              </a:rPr>
            </a:br>
            <a:br>
              <a:rPr lang="de-DE" sz="3600" dirty="0">
                <a:solidFill>
                  <a:srgbClr val="E6320F"/>
                </a:solidFill>
              </a:rPr>
            </a:br>
            <a:r>
              <a:rPr lang="de-DE" sz="2000" dirty="0"/>
              <a:t>Bautechnologien und -innovationen</a:t>
            </a:r>
            <a:br>
              <a:rPr lang="de-DE" sz="2000" dirty="0"/>
            </a:br>
            <a:r>
              <a:rPr lang="de-DE" sz="2000" dirty="0"/>
              <a:t>für einen klimaneutralen Gebäudesektor </a:t>
            </a:r>
            <a:br>
              <a:rPr lang="de-DE" sz="2000" dirty="0"/>
            </a:br>
            <a:r>
              <a:rPr lang="de-DE" sz="2000" dirty="0"/>
              <a:t>in Österreich</a:t>
            </a:r>
            <a:br>
              <a:rPr lang="de-DE" sz="1800" dirty="0">
                <a:solidFill>
                  <a:srgbClr val="AE213F"/>
                </a:solidFill>
              </a:rPr>
            </a:br>
            <a:br>
              <a:rPr lang="de-DE" sz="1800" dirty="0">
                <a:solidFill>
                  <a:srgbClr val="AE213F"/>
                </a:solidFill>
              </a:rPr>
            </a:b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914960-0768-B702-57C5-181030D1A9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14"/>
          <a:stretch/>
        </p:blipFill>
        <p:spPr>
          <a:xfrm>
            <a:off x="6342957" y="650812"/>
            <a:ext cx="4439720" cy="556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5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/>
              <a:t>Angewandte Bauforschung ab 1999</a:t>
            </a:r>
            <a:endParaRPr lang="de-AT" sz="24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F07F05-1B93-B406-2751-2A1364068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8" y="1815902"/>
            <a:ext cx="11310986" cy="492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/>
              <a:t>Umsetzungsstrategie 2024-2026</a:t>
            </a:r>
            <a:endParaRPr lang="de-AT" sz="2400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9CF132B0-CBD3-0ECA-CD98-BAA509114C92}"/>
              </a:ext>
            </a:extLst>
          </p:cNvPr>
          <p:cNvSpPr txBox="1">
            <a:spLocks/>
          </p:cNvSpPr>
          <p:nvPr/>
        </p:nvSpPr>
        <p:spPr>
          <a:xfrm>
            <a:off x="720001" y="2050930"/>
            <a:ext cx="10325227" cy="4232175"/>
          </a:xfrm>
          <a:prstGeom prst="rect">
            <a:avLst/>
          </a:prstGeom>
        </p:spPr>
        <p:txBody>
          <a:bodyPr/>
          <a:lstStyle>
            <a:lvl1pPr marL="189000" marR="0" indent="-18900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69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8000" marR="0" indent="-189000" algn="l" defTabSz="6858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069"/>
              </a:spcAft>
              <a:buClrTx/>
              <a:buSzTx/>
              <a:buFont typeface="Corbel" panose="020B0503020204020204" pitchFamily="34" charset="0"/>
              <a:buChar char="−"/>
              <a:tabLst/>
              <a:defRPr sz="135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7000" indent="-189000" algn="l" defTabSz="6858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1069"/>
              </a:spcAft>
              <a:buClr>
                <a:schemeClr val="tx2"/>
              </a:buClr>
              <a:buFont typeface="Arial" pitchFamily="34" charset="0"/>
              <a:buChar char="•"/>
              <a:defRPr sz="135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–"/>
              <a:defRPr sz="135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tx2"/>
              </a:buClr>
              <a:buFont typeface="Arial" pitchFamily="34" charset="0"/>
              <a:buChar char="»"/>
              <a:defRPr sz="135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000" dirty="0">
                <a:latin typeface="+mj-lt"/>
                <a:ea typeface="Times New Roman" panose="02020603050405020304" pitchFamily="18" charset="0"/>
              </a:rPr>
              <a:t>Mehrjährige Strategie zur </a:t>
            </a:r>
            <a:r>
              <a:rPr lang="de-DE" sz="2000" b="1" dirty="0">
                <a:latin typeface="+mj-lt"/>
                <a:ea typeface="Times New Roman" panose="02020603050405020304" pitchFamily="18" charset="0"/>
              </a:rPr>
              <a:t>(Neu-)Ausrichtung der nat. Bauforschung</a:t>
            </a:r>
            <a:r>
              <a:rPr lang="de-DE" sz="2000" dirty="0">
                <a:latin typeface="+mj-lt"/>
                <a:ea typeface="Times New Roman" panose="02020603050405020304" pitchFamily="18" charset="0"/>
              </a:rPr>
              <a:t> um aktuellen Trends &amp; Herausforderungen im Forschungs- und Innovationsbereich zu begegnen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DE" sz="2000" u="sng" dirty="0">
                <a:latin typeface="+mj-lt"/>
                <a:ea typeface="Times New Roman" panose="02020603050405020304" pitchFamily="18" charset="0"/>
              </a:rPr>
              <a:t>ZIEL:</a:t>
            </a:r>
            <a:r>
              <a:rPr lang="de-DE" sz="2000" b="1" dirty="0">
                <a:latin typeface="+mj-lt"/>
                <a:ea typeface="Times New Roman" panose="02020603050405020304" pitchFamily="18" charset="0"/>
              </a:rPr>
              <a:t> Transformation der Bauwirtschaft zu beschleunigen</a:t>
            </a:r>
            <a:r>
              <a:rPr lang="de-DE" sz="2000" dirty="0">
                <a:latin typeface="+mj-lt"/>
                <a:ea typeface="Times New Roman" panose="02020603050405020304" pitchFamily="18" charset="0"/>
              </a:rPr>
              <a:t>. 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latin typeface="+mj-lt"/>
                <a:ea typeface="Times New Roman" panose="02020603050405020304" pitchFamily="18" charset="0"/>
              </a:rPr>
              <a:t>Transformative </a:t>
            </a:r>
            <a:r>
              <a:rPr lang="de-DE" sz="2000" b="1" dirty="0">
                <a:latin typeface="+mj-lt"/>
                <a:ea typeface="Times New Roman" panose="02020603050405020304" pitchFamily="18" charset="0"/>
              </a:rPr>
              <a:t>Forschung und Entwicklung in Verbindung mit Umsetzungen </a:t>
            </a:r>
            <a:r>
              <a:rPr lang="de-DE" sz="2000" dirty="0">
                <a:latin typeface="+mj-lt"/>
                <a:ea typeface="Times New Roman" panose="02020603050405020304" pitchFamily="18" charset="0"/>
              </a:rPr>
              <a:t>und einer Übertragung in die Praxis. Schnittstelle zwischen Forschung und Praxis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latin typeface="+mj-lt"/>
                <a:ea typeface="Times New Roman" panose="02020603050405020304" pitchFamily="18" charset="0"/>
              </a:rPr>
              <a:t>Als Voraussetzung gilt, die vorhandenen Möglichkeiten </a:t>
            </a:r>
            <a:r>
              <a:rPr lang="de-DE" sz="2000" b="1" dirty="0">
                <a:latin typeface="+mj-lt"/>
                <a:ea typeface="Times New Roman" panose="02020603050405020304" pitchFamily="18" charset="0"/>
              </a:rPr>
              <a:t>in der Praxis </a:t>
            </a:r>
            <a:r>
              <a:rPr lang="de-DE" sz="2000" dirty="0">
                <a:latin typeface="+mj-lt"/>
                <a:ea typeface="Times New Roman" panose="02020603050405020304" pitchFamily="18" charset="0"/>
              </a:rPr>
              <a:t>zu nutzen und den Aufbau der erforderlichen Anpassungsfähigkeiten zu unterstützen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000" dirty="0">
                <a:latin typeface="+mj-lt"/>
                <a:ea typeface="Times New Roman" panose="02020603050405020304" pitchFamily="18" charset="0"/>
              </a:rPr>
              <a:t>Gelingen der Transformation nur </a:t>
            </a:r>
            <a:r>
              <a:rPr lang="de-DE" sz="2000" b="1" dirty="0">
                <a:latin typeface="+mj-lt"/>
                <a:ea typeface="Times New Roman" panose="02020603050405020304" pitchFamily="18" charset="0"/>
              </a:rPr>
              <a:t>im Dialog</a:t>
            </a:r>
            <a:r>
              <a:rPr lang="de-DE" sz="2000" dirty="0">
                <a:latin typeface="+mj-lt"/>
                <a:ea typeface="Times New Roman" panose="02020603050405020304" pitchFamily="18" charset="0"/>
              </a:rPr>
              <a:t>, in einem Zusammenbringen und Austausch von Forschung, Baupraxis und Gesellschaft</a:t>
            </a:r>
            <a:endParaRPr lang="de-DE" sz="2000" b="1" dirty="0"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B3EA1C5-9675-0B6D-44AD-F8F29416B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35" y="5753494"/>
            <a:ext cx="1456178" cy="40614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F0F8CB4-2388-F374-7099-8752EAB3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19" y="5821455"/>
            <a:ext cx="1609631" cy="3043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4B7DEA1E-A251-BEEE-FA5E-246BB384A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175" y="5821455"/>
            <a:ext cx="1158843" cy="3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/>
              <a:t>Bedarf an FTI-Förderungen aus unterschiedlichen Bereichen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3342C47-67F3-36BD-DF36-B86FF0FA5398}"/>
              </a:ext>
            </a:extLst>
          </p:cNvPr>
          <p:cNvSpPr txBox="1">
            <a:spLocks/>
          </p:cNvSpPr>
          <p:nvPr/>
        </p:nvSpPr>
        <p:spPr>
          <a:xfrm>
            <a:off x="720002" y="2117977"/>
            <a:ext cx="10751996" cy="3341014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Digitale Technologien und Werkzeuge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zB</a:t>
            </a:r>
            <a:r>
              <a:rPr lang="de-DE" sz="2000" dirty="0">
                <a:latin typeface="+mj-lt"/>
              </a:rPr>
              <a:t> BIM, digitale Baubehörde, KI, digital </a:t>
            </a:r>
            <a:r>
              <a:rPr lang="de-DE" sz="2000" dirty="0" err="1">
                <a:latin typeface="+mj-lt"/>
              </a:rPr>
              <a:t>twins</a:t>
            </a:r>
            <a:r>
              <a:rPr lang="de-DE" sz="2000" dirty="0">
                <a:latin typeface="+mj-lt"/>
              </a:rPr>
              <a:t>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Bauprozess und -innovation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zB</a:t>
            </a:r>
            <a:r>
              <a:rPr lang="de-DE" sz="2000" dirty="0">
                <a:latin typeface="+mj-lt"/>
              </a:rPr>
              <a:t> Vorfertigung, modulares Bauen und Sanieren, Lean </a:t>
            </a:r>
            <a:r>
              <a:rPr lang="de-DE" sz="2000" dirty="0" err="1">
                <a:latin typeface="+mj-lt"/>
              </a:rPr>
              <a:t>Construction</a:t>
            </a:r>
            <a:r>
              <a:rPr lang="de-DE" sz="2000" dirty="0">
                <a:latin typeface="+mj-lt"/>
              </a:rPr>
              <a:t>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Baumaterialien und Baustoffe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zB</a:t>
            </a:r>
            <a:r>
              <a:rPr lang="de-DE" sz="2000" dirty="0">
                <a:latin typeface="+mj-lt"/>
              </a:rPr>
              <a:t> kreislauffähige Baustoffe, CO2-reduzierte Baustoffe, 3D-Druck)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Sanierungstechnologien und -konzepte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zB</a:t>
            </a:r>
            <a:r>
              <a:rPr lang="de-DE" sz="2000" dirty="0">
                <a:latin typeface="+mj-lt"/>
              </a:rPr>
              <a:t> serielles Sanieren, minimalinvasive Heizungsumstellung, Bauteilaktivierung)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Erneuerbare Energien und Gebäude-Netz-Interaktion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zB</a:t>
            </a:r>
            <a:r>
              <a:rPr lang="de-DE" sz="2000" dirty="0">
                <a:latin typeface="+mj-lt"/>
              </a:rPr>
              <a:t> Geothermie, </a:t>
            </a:r>
            <a:r>
              <a:rPr lang="de-DE" sz="2000" dirty="0" err="1">
                <a:latin typeface="+mj-lt"/>
              </a:rPr>
              <a:t>Anergienetze</a:t>
            </a:r>
            <a:r>
              <a:rPr lang="de-DE" sz="2000" dirty="0">
                <a:latin typeface="+mj-lt"/>
              </a:rPr>
              <a:t>, Energieflexible Gebäude)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Technologien für Heizen und Kühlen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zB</a:t>
            </a:r>
            <a:r>
              <a:rPr lang="de-DE" sz="2000" dirty="0">
                <a:latin typeface="+mj-lt"/>
              </a:rPr>
              <a:t> Energieaktive Fassaden, Wärmepumpen, Abwärme)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b="1" dirty="0">
                <a:latin typeface="+mj-lt"/>
              </a:rPr>
              <a:t>Robustheit und Resilienz </a:t>
            </a:r>
            <a:r>
              <a:rPr lang="de-DE" sz="2000" dirty="0">
                <a:latin typeface="+mj-lt"/>
              </a:rPr>
              <a:t>(</a:t>
            </a:r>
            <a:r>
              <a:rPr lang="de-DE" sz="2000" dirty="0" err="1">
                <a:latin typeface="+mj-lt"/>
              </a:rPr>
              <a:t>zB</a:t>
            </a:r>
            <a:r>
              <a:rPr lang="de-DE" sz="2000" dirty="0">
                <a:latin typeface="+mj-lt"/>
              </a:rPr>
              <a:t> Begrünung, biobasierte Aufbaumaterialien, Grauwassernutzung)</a:t>
            </a:r>
          </a:p>
        </p:txBody>
      </p:sp>
    </p:spTree>
    <p:extLst>
      <p:ext uri="{BB962C8B-B14F-4D97-AF65-F5344CB8AC3E}">
        <p14:creationId xmlns:p14="http://schemas.microsoft.com/office/powerpoint/2010/main" val="351527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/>
              <a:t>Öst. Gebäudereport als Zahlen- und Datengrundlage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5D0FF1-B650-8AA7-0589-C8A8BE4DE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31" y="1963098"/>
            <a:ext cx="5715798" cy="39820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C88FA3D-CE59-88D5-CDBD-13B01F4F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529" y="1963098"/>
            <a:ext cx="5668166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3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/>
              <a:t>Öst. Gebäudereport als Zahlen- und Datengrundlage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487399F-9321-7EB5-4208-C71A00969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86" y="1938856"/>
            <a:ext cx="5811061" cy="37724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607BCE-0D0F-78F7-7576-815DF350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702" y="1938856"/>
            <a:ext cx="578248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1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b="0" dirty="0"/>
              <a:t>Wohnbauträger in FTI-Projekten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06269C-C24E-4E80-9A4B-E7E19BB59A67}" type="slidenum">
              <a:rPr kumimoji="0" lang="de-AT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3342C47-67F3-36BD-DF36-B86FF0FA5398}"/>
              </a:ext>
            </a:extLst>
          </p:cNvPr>
          <p:cNvSpPr txBox="1">
            <a:spLocks/>
          </p:cNvSpPr>
          <p:nvPr/>
        </p:nvSpPr>
        <p:spPr>
          <a:xfrm>
            <a:off x="720002" y="2117977"/>
            <a:ext cx="10751996" cy="3341014"/>
          </a:xfrm>
          <a:prstGeom prst="rect">
            <a:avLst/>
          </a:prstGeom>
        </p:spPr>
        <p:txBody>
          <a:bodyPr/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Fast ausschließlich gemeinnützige Wohnbauträger involviert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Fördersumme 2,33 MEUR bei beantragten Gesamtkosten von 6,5 MEUR (Hebelwirkung) 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Bauträger bekommen ca. 35% der beantragten Kosten gefördert (je nach Unternehmensgröße)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Gesamtbudget der Ausschreibungen seitens BMIMI 2020-2024: ca. 64,4 MEUR (203 Projekte)</a:t>
            </a: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de-DE" sz="2000" dirty="0">
              <a:latin typeface="+mj-lt"/>
            </a:endParaRPr>
          </a:p>
          <a:p>
            <a:pPr marL="266700" lvl="1" indent="-250825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+mj-lt"/>
              </a:rPr>
              <a:t>Schlagwörter: Ökobilanzierung, leistbarer Wohnraum, Partizipation, Klimaneutrales und kreislauffähiges Bauen, Raus aus Gas, Sanierung und Nachverdichten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614B72B-8B06-4E76-7F70-AE599E6F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76" y="1072116"/>
            <a:ext cx="2204006" cy="6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7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4D7C6-C6BC-5DF1-025D-26E7C1E73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Weiterführende Links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EBF67F-94ED-7C89-EF4C-B07C065DB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sz="1800" dirty="0"/>
              <a:t>Umsetzungsplan Bauforschung: </a:t>
            </a:r>
            <a:r>
              <a:rPr lang="de-DE" sz="1800" dirty="0">
                <a:hlinkClick r:id="rId2"/>
              </a:rPr>
              <a:t>Umsetzungsplan zum FTI-Schwerpunkt „Klimaneutrale Stadt – Teil Bauforschung" - Nachhaltig Wirtschaften</a:t>
            </a:r>
            <a:r>
              <a:rPr lang="de-DE" sz="1800" dirty="0"/>
              <a:t> </a:t>
            </a:r>
          </a:p>
          <a:p>
            <a:r>
              <a:rPr lang="de-DE" sz="1800" dirty="0"/>
              <a:t>Innovationsradar: </a:t>
            </a:r>
            <a:r>
              <a:rPr lang="de-DE" sz="1800" dirty="0">
                <a:hlinkClick r:id="rId3"/>
              </a:rPr>
              <a:t>https://klimaneutralestadt.at/resources/pdf/230925_Innovationsradar_mitLegende.pdf</a:t>
            </a:r>
            <a:r>
              <a:rPr lang="de-DE" sz="1800" dirty="0"/>
              <a:t> </a:t>
            </a:r>
          </a:p>
          <a:p>
            <a:r>
              <a:rPr lang="de-DE" sz="1800" dirty="0"/>
              <a:t>1. Österreichischer Gebäudereport: </a:t>
            </a:r>
            <a:r>
              <a:rPr lang="de-DE" sz="1800" dirty="0">
                <a:hlinkClick r:id="rId4"/>
              </a:rPr>
              <a:t>https://www.bmimi.gv.at/themen/innovation/publikationen/energieumwelttechnologie/gebaeudereport.html</a:t>
            </a:r>
            <a:endParaRPr lang="de-DE" sz="1800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r>
              <a:rPr lang="de-DE" sz="1800" b="1" dirty="0"/>
              <a:t>Ausschreibungen</a:t>
            </a:r>
          </a:p>
          <a:p>
            <a:r>
              <a:rPr lang="de-DE" sz="1800" dirty="0">
                <a:hlinkClick r:id="rId5"/>
              </a:rPr>
              <a:t>https://www.ffg.at/tiks/AS2025</a:t>
            </a:r>
            <a:endParaRPr lang="de-DE" sz="1800" dirty="0"/>
          </a:p>
          <a:p>
            <a:r>
              <a:rPr lang="de-DE" sz="1800" dirty="0">
                <a:hlinkClick r:id="rId6"/>
              </a:rPr>
              <a:t>https://www.aws.at/aws-buildings-tomorrow/</a:t>
            </a:r>
            <a:endParaRPr lang="de-DE" sz="1800" dirty="0"/>
          </a:p>
          <a:p>
            <a:r>
              <a:rPr lang="de-DE" sz="1800" dirty="0">
                <a:hlinkClick r:id="rId7"/>
              </a:rPr>
              <a:t>https://www.ffg.at/2-ausschreibung-fti-kreislaufwirtschaft</a:t>
            </a:r>
            <a:endParaRPr lang="de-DE" sz="1800" dirty="0"/>
          </a:p>
          <a:p>
            <a:r>
              <a:rPr lang="de-DE" sz="1800" dirty="0">
                <a:hlinkClick r:id="rId8"/>
              </a:rPr>
              <a:t>https://www.ffg.at/leuchttuerme-waermewende-2024</a:t>
            </a:r>
            <a:r>
              <a:rPr lang="de-DE" sz="1800" dirty="0"/>
              <a:t>  </a:t>
            </a:r>
          </a:p>
          <a:p>
            <a:endParaRPr lang="de-DE" sz="1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B2110D-A945-0D41-366F-D164DEF5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5197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0250" y="2929140"/>
            <a:ext cx="5983894" cy="1598044"/>
          </a:xfrm>
        </p:spPr>
        <p:txBody>
          <a:bodyPr/>
          <a:lstStyle/>
          <a:p>
            <a:pPr>
              <a:lnSpc>
                <a:spcPts val="3000"/>
              </a:lnSpc>
            </a:pPr>
            <a:br>
              <a:rPr lang="de-AT" dirty="0"/>
            </a:br>
            <a:r>
              <a:rPr lang="de-DE" sz="3600" spc="150" dirty="0">
                <a:solidFill>
                  <a:schemeClr val="tx1"/>
                </a:solidFill>
              </a:rPr>
              <a:t>Vielen Dank</a:t>
            </a:r>
            <a:br>
              <a:rPr lang="de-DE" sz="3600" dirty="0"/>
            </a:br>
            <a:br>
              <a:rPr lang="de-DE" sz="3600" dirty="0"/>
            </a:br>
            <a:br>
              <a:rPr lang="de-DE" sz="3200" dirty="0"/>
            </a:br>
            <a:br>
              <a:rPr lang="de-DE" sz="2000" dirty="0"/>
            </a:br>
            <a:r>
              <a:rPr lang="de-DE" sz="2400" b="0" spc="150" dirty="0">
                <a:solidFill>
                  <a:schemeClr val="tx1"/>
                </a:solidFill>
              </a:rPr>
              <a:t>Mag.(FH) Hannes Warmuth</a:t>
            </a:r>
            <a:br>
              <a:rPr lang="de-DE" sz="2000" dirty="0"/>
            </a:br>
            <a:r>
              <a:rPr lang="de-DE" b="0" dirty="0">
                <a:hlinkClick r:id="rId3"/>
              </a:rPr>
              <a:t>hannes.warmuth@bmimi.gv.at</a:t>
            </a:r>
            <a:r>
              <a:rPr lang="de-DE" b="0" dirty="0"/>
              <a:t> </a:t>
            </a:r>
            <a:br>
              <a:rPr lang="de-DE" b="0" dirty="0"/>
            </a:br>
            <a:br>
              <a:rPr lang="de-DE" sz="3200" dirty="0"/>
            </a:b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64389540"/>
      </p:ext>
    </p:extLst>
  </p:cSld>
  <p:clrMapOvr>
    <a:masterClrMapping/>
  </p:clrMapOvr>
</p:sld>
</file>

<file path=ppt/theme/theme1.xml><?xml version="1.0" encoding="utf-8"?>
<a:theme xmlns:a="http://schemas.openxmlformats.org/drawingml/2006/main" name="Vernetzungsworkshop_Einleitung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 BLAU leer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hpräsentation_ENDV01" id="{F49F51D8-ECF3-B84A-ACC8-C5700A3ABFA5}" vid="{30C582D7-DC5C-E24A-866B-487A1F2851FF}"/>
    </a:ext>
  </a:extLst>
</a:theme>
</file>

<file path=ppt/theme/theme3.xml><?xml version="1.0" encoding="utf-8"?>
<a:theme xmlns:a="http://schemas.openxmlformats.org/drawingml/2006/main" name="1_MASTER WEISS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hpräsentation_ENDV01" id="{F49F51D8-ECF3-B84A-ACC8-C5700A3ABFA5}" vid="{80A521BA-E71E-B04F-B6E7-323E642440CD}"/>
    </a:ext>
  </a:extLst>
</a:theme>
</file>

<file path=ppt/theme/theme4.xml><?xml version="1.0" encoding="utf-8"?>
<a:theme xmlns:a="http://schemas.openxmlformats.org/drawingml/2006/main" name="MASTER Blau 1">
  <a:themeElements>
    <a:clrScheme name="PPT-AR">
      <a:dk1>
        <a:srgbClr val="00377A"/>
      </a:dk1>
      <a:lt1>
        <a:srgbClr val="FFFFFF"/>
      </a:lt1>
      <a:dk2>
        <a:srgbClr val="000000"/>
      </a:dk2>
      <a:lt2>
        <a:srgbClr val="2E75B6"/>
      </a:lt2>
      <a:accent1>
        <a:srgbClr val="00DCBE"/>
      </a:accent1>
      <a:accent2>
        <a:srgbClr val="7CA9B2"/>
      </a:accent2>
      <a:accent3>
        <a:srgbClr val="9DC3E6"/>
      </a:accent3>
      <a:accent4>
        <a:srgbClr val="2E75B6"/>
      </a:accent4>
      <a:accent5>
        <a:srgbClr val="1F4E79"/>
      </a:accent5>
      <a:accent6>
        <a:srgbClr val="00B0F0"/>
      </a:accent6>
      <a:hlink>
        <a:srgbClr val="00B0F0"/>
      </a:hlink>
      <a:folHlink>
        <a:srgbClr val="65B1FE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hpräsentation_ENDV01" id="{F49F51D8-ECF3-B84A-ACC8-C5700A3ABFA5}" vid="{696B158B-BAF0-A349-A378-6A016A10E9B1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Vernetzungsworkshop_Einleitung</Template>
  <TotalTime>0</TotalTime>
  <Words>448</Words>
  <Application>Microsoft Office PowerPoint</Application>
  <PresentationFormat>Breitbild</PresentationFormat>
  <Paragraphs>47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Calibri</vt:lpstr>
      <vt:lpstr>Corbel</vt:lpstr>
      <vt:lpstr>Courier New</vt:lpstr>
      <vt:lpstr>Symbol</vt:lpstr>
      <vt:lpstr>Wingdings</vt:lpstr>
      <vt:lpstr>Vernetzungsworkshop_Einleitung</vt:lpstr>
      <vt:lpstr>MASTER BLAU leer</vt:lpstr>
      <vt:lpstr>1_MASTER WEISS</vt:lpstr>
      <vt:lpstr>MASTER Blau 1</vt:lpstr>
      <vt:lpstr>PowerPoint-Präsentation</vt:lpstr>
      <vt:lpstr>Angewandte Bauforschung ab 1999</vt:lpstr>
      <vt:lpstr>Umsetzungsstrategie 2024-2026</vt:lpstr>
      <vt:lpstr>Bedarf an FTI-Förderungen aus unterschiedlichen Bereichen</vt:lpstr>
      <vt:lpstr>Öst. Gebäudereport als Zahlen- und Datengrundlage</vt:lpstr>
      <vt:lpstr>Öst. Gebäudereport als Zahlen- und Datengrundlage</vt:lpstr>
      <vt:lpstr>Wohnbauträger in FTI-Projekten</vt:lpstr>
      <vt:lpstr>Weiterführende Links</vt:lpstr>
      <vt:lpstr> Vielen Dank    Mag.(FH) Hannes Warmuth hannes.warmuth@bmimi.gv.at   </vt:lpstr>
    </vt:vector>
  </TitlesOfParts>
  <Company>Österreichische Gesellschaft für Umwelt und Technik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Vernetzungsworkshop</dc:title>
  <dc:creator>hw</dc:creator>
  <cp:lastModifiedBy>Barbara Ruhsmann</cp:lastModifiedBy>
  <cp:revision>192</cp:revision>
  <cp:lastPrinted>2025-04-22T10:59:43Z</cp:lastPrinted>
  <dcterms:created xsi:type="dcterms:W3CDTF">2018-10-24T07:39:57Z</dcterms:created>
  <dcterms:modified xsi:type="dcterms:W3CDTF">2025-10-08T07:22:00Z</dcterms:modified>
</cp:coreProperties>
</file>